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1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260" r:id="rId51"/>
    <p:sldId id="308" r:id="rId52"/>
    <p:sldId id="309" r:id="rId53"/>
    <p:sldId id="310" r:id="rId54"/>
    <p:sldId id="311" r:id="rId55"/>
    <p:sldId id="312" r:id="rId56"/>
    <p:sldId id="313" r:id="rId57"/>
    <p:sldId id="261" r:id="rId58"/>
    <p:sldId id="262" r:id="rId59"/>
    <p:sldId id="314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15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508B-B561-42B2-8A2E-31CFBA60834E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0559E-167B-4B61-B28F-53727E7CC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11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559E-167B-4B61-B28F-53727E7CC44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03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E9AD1AE-9D2C-4BC9-A10D-48CC0DA49CE0}" type="datetime1">
              <a:rPr lang="fr-FR" smtClean="0"/>
              <a:t>23/06/2023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Chapter 4 : Methods and Encapsulation                                                 Dr Mohamed Amine Mezghich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A5BDE94-4727-4585-B07D-29C32A2ADF6D}" type="slidenum">
              <a:rPr lang="fr-FR" smtClean="0"/>
              <a:t>‹#›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83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7260-5E98-498A-BA50-99035B8AD373}" type="datetime1">
              <a:rPr lang="fr-FR" smtClean="0"/>
              <a:t>23/06/2023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4 : Methods and Encapsulation                                                 Dr Mohamed Amine Mezghich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575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BDB7-650D-4474-9AC5-01B721546DE8}" type="datetime1">
              <a:rPr lang="fr-FR" smtClean="0"/>
              <a:t>23/06/2023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4 : Methods and Encapsulation                                                 Dr Mohamed Amine Mezghich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‹#›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2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814A-839D-4C56-96D7-05728DFF3B0A}" type="datetime1">
              <a:rPr lang="fr-FR" smtClean="0"/>
              <a:t>23/06/2023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4 : Methods and Encapsulation                                                 Dr Mohamed Amine Mezghich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‹#›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859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6F6B-620A-4799-8678-5F2A01DAB30F}" type="datetime1">
              <a:rPr lang="fr-FR" smtClean="0"/>
              <a:t>23/06/2023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4 : Methods and Encapsulation                                                 Dr Mohamed Amine Mezghich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956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441CE-58CD-4E8E-85EA-0D7836FAD13F}" type="datetime1">
              <a:rPr lang="fr-FR" smtClean="0"/>
              <a:t>23/06/2023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4 : Methods and Encapsulation                                                 Dr Mohamed Amine Mezghich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‹#›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400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D5843-07DE-4471-A780-268A02A26E17}" type="datetime1">
              <a:rPr lang="fr-FR" smtClean="0"/>
              <a:t>23/06/2023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4 : Methods and Encapsulation                                                 Dr Mohamed Amine Mezghich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‹#›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700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1557-77D8-4EEA-83C4-3B85DBF88FEF}" type="datetime1">
              <a:rPr lang="fr-FR" smtClean="0"/>
              <a:t>23/06/2023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4 : Methods and Encapsulation                                                 Dr Mohamed Amine Mezghich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‹#›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480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E0C37-C758-49F7-865F-B96E7F18709D}" type="datetime1">
              <a:rPr lang="fr-FR" smtClean="0"/>
              <a:t>23/06/2023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4 : Methods and Encapsulation                                                 Dr Mohamed Amine Mezghich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‹#›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09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4BBA-7CE6-4297-B6E7-BD07D6995C8A}" type="datetime1">
              <a:rPr lang="fr-FR" smtClean="0"/>
              <a:t>23/06/2023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4 : Methods and Encapsulation                                                 Dr Mohamed Amine Mezghich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033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C1D7-6169-4001-9100-01E4C1DC76D5}" type="datetime1">
              <a:rPr lang="fr-FR" smtClean="0"/>
              <a:t>23/06/2023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4 : Methods and Encapsulation                                                 Dr Mohamed Amine Mezghich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‹#›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518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DE95-9869-4712-9881-4D7862447EC5}" type="datetime1">
              <a:rPr lang="fr-FR" smtClean="0"/>
              <a:t>23/06/2023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4 : Methods and Encapsulation                                                 Dr Mohamed Amine Mezghich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624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ED73-95E1-4738-BADE-B81335D756BB}" type="datetime1">
              <a:rPr lang="fr-FR" smtClean="0"/>
              <a:t>23/06/2023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4 : Methods and Encapsulation                                                 Dr Mohamed Amine Mezghich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‹#›</a:t>
            </a:fld>
            <a:endParaRPr lang="fr-F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375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0DFB-CF9E-4B93-B4C7-713565646766}" type="datetime1">
              <a:rPr lang="fr-FR" smtClean="0"/>
              <a:t>23/06/2023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4 : Methods and Encapsulation                                                 Dr Mohamed Amine Mezghich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‹#›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986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29FD-13E2-41A0-9D42-055F98C0D00C}" type="datetime1">
              <a:rPr lang="fr-FR" smtClean="0"/>
              <a:t>23/06/2023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4 : Methods and Encapsulation                                                 Dr Mohamed Amine Mezghich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8955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1110-E6FB-4844-9118-8CE6D2CBF10B}" type="datetime1">
              <a:rPr lang="fr-FR" smtClean="0"/>
              <a:t>23/06/2023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4 : Methods and Encapsulation                                                 Dr Mohamed Amine Mezghich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‹#›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28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9BB6-6C7F-4E63-9419-2B12ED51A94D}" type="datetime1">
              <a:rPr lang="fr-FR" smtClean="0"/>
              <a:t>23/06/2023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4 : Methods and Encapsulation                                                 Dr Mohamed Amine Mezghich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203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C19F78A-0641-47DD-BB36-FF66B95750A0}" type="datetime1">
              <a:rPr lang="fr-FR" smtClean="0"/>
              <a:t>23/06/2023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Chapter 4 : Methods and Encapsulation                                                 Dr Mohamed Amine Mezghich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5BDE94-4727-4585-B07D-29C32A2ADF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39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7C74BFD-7BC7-4EC2-92B7-112E9EFBC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7049131" cy="1515533"/>
          </a:xfrm>
        </p:spPr>
        <p:txBody>
          <a:bodyPr/>
          <a:lstStyle/>
          <a:p>
            <a:r>
              <a:rPr lang="fr-FR" b="1" dirty="0"/>
              <a:t>OCP 11 Part 1 [1Z0-819]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240410FD-5E16-4770-952E-BB25465233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Dr.-</a:t>
            </a:r>
            <a:r>
              <a:rPr lang="fr-FR" dirty="0" err="1"/>
              <a:t>Ing</a:t>
            </a:r>
            <a:r>
              <a:rPr lang="fr-FR" dirty="0"/>
              <a:t> Mohamed Amine </a:t>
            </a:r>
            <a:r>
              <a:rPr lang="fr-FR" dirty="0" err="1"/>
              <a:t>Mezghich</a:t>
            </a:r>
            <a:endParaRPr lang="fr-FR" dirty="0"/>
          </a:p>
          <a:p>
            <a:r>
              <a:rPr lang="fr-FR" dirty="0" err="1"/>
              <a:t>Associate</a:t>
            </a:r>
            <a:r>
              <a:rPr lang="fr-FR" dirty="0"/>
              <a:t> </a:t>
            </a:r>
            <a:r>
              <a:rPr lang="fr-FR" dirty="0" err="1"/>
              <a:t>Professor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ENSI, CEO of Smart IT Partner</a:t>
            </a:r>
          </a:p>
          <a:p>
            <a:r>
              <a:rPr lang="fr-FR" dirty="0"/>
              <a:t>JAVA/J2EE </a:t>
            </a:r>
            <a:r>
              <a:rPr lang="fr-FR" dirty="0" err="1"/>
              <a:t>Certified</a:t>
            </a:r>
            <a:r>
              <a:rPr lang="fr-FR" dirty="0"/>
              <a:t> Trainer</a:t>
            </a:r>
          </a:p>
          <a:p>
            <a:endParaRPr lang="fr-FR"/>
          </a:p>
          <a:p>
            <a:endParaRPr lang="fr-FR" dirty="0"/>
          </a:p>
        </p:txBody>
      </p:sp>
      <p:pic>
        <p:nvPicPr>
          <p:cNvPr id="5" name="Picture 4" descr="RÃ©sultat de recherche d'images pour &quot;java&quot;">
            <a:extLst>
              <a:ext uri="{FF2B5EF4-FFF2-40B4-BE49-F238E27FC236}">
                <a16:creationId xmlns="" xmlns:a16="http://schemas.microsoft.com/office/drawing/2014/main" id="{776CC32E-521C-4FA1-A5CA-22521CD5F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91508" cy="136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079419" y="5925189"/>
            <a:ext cx="377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ma.mezghich@smart-it-partner.com</a:t>
            </a:r>
          </a:p>
          <a:p>
            <a:pPr algn="ctr"/>
            <a:r>
              <a:rPr lang="fr-FR" b="1" dirty="0"/>
              <a:t>amine.mezghich@ensi-uma.tn</a:t>
            </a:r>
          </a:p>
        </p:txBody>
      </p:sp>
      <p:pic>
        <p:nvPicPr>
          <p:cNvPr id="7" name="Picture 2" descr="Oracle Certified Professional: Java 11 Developer (Part 2)">
            <a:extLst>
              <a:ext uri="{FF2B5EF4-FFF2-40B4-BE49-F238E27FC236}">
                <a16:creationId xmlns:a16="http://schemas.microsoft.com/office/drawing/2014/main" xmlns="" id="{1339C99B-CF49-4EC4-AFC2-DC9B1A58F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987" y="6118"/>
            <a:ext cx="1865013" cy="186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684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10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954" y="2568285"/>
            <a:ext cx="8408410" cy="2968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954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11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078" y="3018993"/>
            <a:ext cx="7763740" cy="2379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3827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12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285" y="2766579"/>
            <a:ext cx="8709314" cy="271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4383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13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24" y="2921577"/>
            <a:ext cx="5402839" cy="2665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028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14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12" y="2593399"/>
            <a:ext cx="5585979" cy="328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165" y="2909455"/>
            <a:ext cx="366712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8735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15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9" y="3056659"/>
            <a:ext cx="9089879" cy="2138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394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16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55" y="3128530"/>
            <a:ext cx="9605996" cy="173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0076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17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963" y="2574347"/>
            <a:ext cx="7973291" cy="327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68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18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08" y="2647084"/>
            <a:ext cx="5652655" cy="3179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251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19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793" y="2470867"/>
            <a:ext cx="74104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704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b="1" dirty="0" err="1"/>
              <a:t>Chapter</a:t>
            </a:r>
            <a:r>
              <a:rPr lang="fr-FR" b="1" dirty="0"/>
              <a:t> 5:Class Design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OCA EXAM OBJECTIVES COVERED IN THIS</a:t>
            </a:r>
            <a:br>
              <a:rPr lang="en-US" b="1" dirty="0"/>
            </a:br>
            <a:r>
              <a:rPr lang="en-US" b="1" dirty="0"/>
              <a:t>CHAPTER:</a:t>
            </a:r>
            <a:br>
              <a:rPr lang="en-US" b="1" dirty="0"/>
            </a:br>
            <a:r>
              <a:rPr lang="en-US" dirty="0"/>
              <a:t>✓ </a:t>
            </a:r>
            <a:r>
              <a:rPr lang="en-US" b="1" dirty="0"/>
              <a:t>Working with Inheritance</a:t>
            </a:r>
            <a:br>
              <a:rPr lang="en-US" b="1" dirty="0"/>
            </a:br>
            <a:r>
              <a:rPr lang="en-US" dirty="0"/>
              <a:t>■ Describe inheritance and its </a:t>
            </a:r>
            <a:r>
              <a:rPr lang="en-US" dirty="0">
                <a:solidFill>
                  <a:srgbClr val="FF0000"/>
                </a:solidFill>
              </a:rPr>
              <a:t>benefits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■ Develop code that demonstrates the use of </a:t>
            </a:r>
            <a:r>
              <a:rPr lang="en-US" dirty="0">
                <a:solidFill>
                  <a:srgbClr val="0070C0"/>
                </a:solidFill>
              </a:rPr>
              <a:t>polymorphism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including </a:t>
            </a:r>
            <a:r>
              <a:rPr lang="en-US" dirty="0">
                <a:solidFill>
                  <a:srgbClr val="FF0000"/>
                </a:solidFill>
              </a:rPr>
              <a:t>overriding</a:t>
            </a:r>
            <a:r>
              <a:rPr lang="en-US" dirty="0"/>
              <a:t> and object type versus reference type</a:t>
            </a:r>
            <a:br>
              <a:rPr lang="en-US" dirty="0"/>
            </a:br>
            <a:r>
              <a:rPr lang="en-US" dirty="0"/>
              <a:t>■ Determine when </a:t>
            </a:r>
            <a:r>
              <a:rPr lang="en-US" dirty="0">
                <a:solidFill>
                  <a:srgbClr val="0070C0"/>
                </a:solidFill>
              </a:rPr>
              <a:t>casting</a:t>
            </a:r>
            <a:r>
              <a:rPr lang="en-US" dirty="0"/>
              <a:t> is necessary</a:t>
            </a:r>
            <a:br>
              <a:rPr lang="en-US" dirty="0"/>
            </a:br>
            <a:r>
              <a:rPr lang="en-US" dirty="0"/>
              <a:t>■ </a:t>
            </a:r>
            <a:r>
              <a:rPr lang="en-US" dirty="0">
                <a:solidFill>
                  <a:srgbClr val="FF0000"/>
                </a:solidFill>
              </a:rPr>
              <a:t>Use super and this to access objects and constructors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■ Use abstract classes and interfaces </a:t>
            </a:r>
            <a:br>
              <a:rPr lang="en-US" dirty="0"/>
            </a:b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681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20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248" y="2479964"/>
            <a:ext cx="7071452" cy="353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7980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21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08" y="2633663"/>
            <a:ext cx="8107074" cy="272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677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22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329" y="2527588"/>
            <a:ext cx="7629526" cy="2913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1725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23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26" y="2589935"/>
            <a:ext cx="9860973" cy="3126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6867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24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9" y="2514651"/>
            <a:ext cx="6365730" cy="321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4098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25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724" y="3114243"/>
            <a:ext cx="8855081" cy="223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2133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26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734" y="2654876"/>
            <a:ext cx="7159337" cy="3296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3453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27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653" y="2685183"/>
            <a:ext cx="8099548" cy="293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2879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28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841" y="2575214"/>
            <a:ext cx="8433523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317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29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041" y="3073545"/>
            <a:ext cx="9627960" cy="2024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88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b="1" dirty="0" err="1"/>
              <a:t>Chapter</a:t>
            </a:r>
            <a:r>
              <a:rPr lang="fr-FR" b="1" dirty="0"/>
              <a:t> 5:Class Design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 Chapter 1, “Java Building Blocks,” we introduced the basic definition for a class in Java. In Chapter 4, “Methods and Encapsulation,” we delved into constructors, methods,</a:t>
            </a:r>
            <a:br>
              <a:rPr lang="en-US" dirty="0"/>
            </a:br>
            <a:r>
              <a:rPr lang="en-US" dirty="0"/>
              <a:t>and modifiers, and showed how you can use them to build more structured classes. In this</a:t>
            </a:r>
            <a:br>
              <a:rPr lang="en-US" dirty="0"/>
            </a:br>
            <a:r>
              <a:rPr lang="en-US" dirty="0"/>
              <a:t>chapter, we’ll take things one step further and show how class structure is one of the most</a:t>
            </a:r>
            <a:br>
              <a:rPr lang="en-US" dirty="0"/>
            </a:br>
            <a:r>
              <a:rPr lang="en-US" dirty="0"/>
              <a:t>powerful features in the Java language.</a:t>
            </a:r>
            <a:br>
              <a:rPr lang="en-US" dirty="0"/>
            </a:br>
            <a:r>
              <a:rPr lang="en-US" dirty="0"/>
              <a:t>At its core, proper Java class design is about code reusability, increased functionality,</a:t>
            </a:r>
            <a:br>
              <a:rPr lang="en-US" dirty="0"/>
            </a:br>
            <a:r>
              <a:rPr lang="en-US" dirty="0"/>
              <a:t>and standardization. For example, by creating a new class that extends an existing class,</a:t>
            </a:r>
            <a:br>
              <a:rPr lang="en-US" dirty="0"/>
            </a:br>
            <a:r>
              <a:rPr lang="en-US" dirty="0"/>
              <a:t>you may gain access to a slew of inherited primitives, objects, and methods. Alternatively,</a:t>
            </a:r>
            <a:br>
              <a:rPr lang="en-US" dirty="0"/>
            </a:br>
            <a:r>
              <a:rPr lang="en-US" dirty="0"/>
              <a:t>by designing a standard interface for your application, you ensure that any class that implements the interface has certain required methods defined. Finally, by creating abstract class definitions, you’re defining a platform that other developers can extend and build on top of. 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3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3991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30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179" y="1308822"/>
            <a:ext cx="7286625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232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31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536" y="2606388"/>
            <a:ext cx="8143009" cy="3053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0885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32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141" y="2649250"/>
            <a:ext cx="712470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5724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33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160" y="694282"/>
            <a:ext cx="6774440" cy="525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2462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34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3" y="1286307"/>
            <a:ext cx="7458075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3473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35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186" y="2585603"/>
            <a:ext cx="8387195" cy="334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2967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36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34" y="2999508"/>
            <a:ext cx="10078277" cy="240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972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37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232" y="2447493"/>
            <a:ext cx="8129587" cy="3378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3742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38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4" y="2508539"/>
            <a:ext cx="9450013" cy="3296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2831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39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2760085"/>
            <a:ext cx="9963150" cy="229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147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4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10" y="2579422"/>
            <a:ext cx="8271162" cy="3418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9112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40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06" y="2930236"/>
            <a:ext cx="10159278" cy="204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841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41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54" y="2495992"/>
            <a:ext cx="9215437" cy="338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8335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42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34" y="2671329"/>
            <a:ext cx="5052155" cy="1706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389" y="2421947"/>
            <a:ext cx="5337934" cy="2877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892" y="5304077"/>
            <a:ext cx="5718032" cy="660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01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43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03" y="2671329"/>
            <a:ext cx="5048597" cy="1692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400" y="2452255"/>
            <a:ext cx="5939518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9439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44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151" y="2489922"/>
            <a:ext cx="7820025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6118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45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142" y="2856634"/>
            <a:ext cx="8291513" cy="2590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384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46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16" y="2869623"/>
            <a:ext cx="10306282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636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47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533" y="2499446"/>
            <a:ext cx="9158721" cy="3374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04945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48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83" y="2485261"/>
            <a:ext cx="6052272" cy="3537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055" y="2829534"/>
            <a:ext cx="3477492" cy="10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829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49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940" y="2518929"/>
            <a:ext cx="4539420" cy="3202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165" y="2981325"/>
            <a:ext cx="458152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070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5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45" y="2468129"/>
            <a:ext cx="7523018" cy="3465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35754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2-Creating Abstract Classes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50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61" y="2628467"/>
            <a:ext cx="8378103" cy="2992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633" y="4124914"/>
            <a:ext cx="347662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4618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2-Creating Abstract Classes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51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30" y="2518929"/>
            <a:ext cx="4371619" cy="958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30" y="3477490"/>
            <a:ext cx="6274534" cy="92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04" y="4514417"/>
            <a:ext cx="4511291" cy="1396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87346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2-Creating Abstract Classes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52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602" y="2584737"/>
            <a:ext cx="8806454" cy="837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359" y="3622963"/>
            <a:ext cx="8742697" cy="1267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359" y="4965773"/>
            <a:ext cx="6159167" cy="965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829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2-Creating Abstract Classes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53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912" y="2754456"/>
            <a:ext cx="8565712" cy="303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7481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2-Creating Abstract Classes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54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750" y="2632364"/>
            <a:ext cx="6701493" cy="314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01754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2-Creating Abstract Classes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55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40" y="2756622"/>
            <a:ext cx="8501128" cy="285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8389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2-Creating Abstract Classes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56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440" y="2673928"/>
            <a:ext cx="8911245" cy="2937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49319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3-Implementing Interfaces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57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332" y="2904258"/>
            <a:ext cx="9627178" cy="247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7619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3-Implementing Interfaces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58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13" y="2547319"/>
            <a:ext cx="6508605" cy="3319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641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3-Implementing Interfaces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59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79" y="2642756"/>
            <a:ext cx="638175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6989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6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385455" y="2770909"/>
            <a:ext cx="8742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Java allows only one public class per file, we can create two files, Animal.java</a:t>
            </a:r>
            <a:br>
              <a:rPr lang="en-US" dirty="0"/>
            </a:br>
            <a:r>
              <a:rPr lang="en-US" dirty="0"/>
              <a:t>and Lion.java, in which the Lion class extends the Animal class. Assuming they are in the</a:t>
            </a:r>
            <a:br>
              <a:rPr lang="en-US" dirty="0"/>
            </a:br>
            <a:r>
              <a:rPr lang="en-US" dirty="0"/>
              <a:t>same package, an import statement is not required in Lion.java to access the Animal class.</a:t>
            </a:r>
            <a:br>
              <a:rPr lang="en-US" dirty="0"/>
            </a:br>
            <a:r>
              <a:rPr lang="en-US" dirty="0"/>
              <a:t>Here are the contents of Animal.java: </a:t>
            </a:r>
            <a:br>
              <a:rPr lang="en-US" dirty="0"/>
            </a:b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6" y="3995905"/>
            <a:ext cx="2650547" cy="194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657" y="4085960"/>
            <a:ext cx="62674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01202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3-Implementing Interfaces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60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8" y="2583440"/>
            <a:ext cx="7591425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29408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3-Implementing Interfaces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61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67" y="2992582"/>
            <a:ext cx="8901543" cy="1662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0969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3-Implementing Interfaces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62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217" y="2912918"/>
            <a:ext cx="7610475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90761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3-Implementing Interfaces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63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045" y="2707467"/>
            <a:ext cx="7062354" cy="3137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27015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3-Implementing Interfaces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64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904" y="2874818"/>
            <a:ext cx="7266090" cy="2694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61540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3-Implementing Interfaces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65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832" y="2929804"/>
            <a:ext cx="8781669" cy="2501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0846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3-Implementing Interfaces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66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993" y="2646218"/>
            <a:ext cx="4887978" cy="3166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61302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3-Implementing Interfaces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67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93" y="2950586"/>
            <a:ext cx="9685566" cy="2161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40265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3-Implementing Interfaces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68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087" y="2975263"/>
            <a:ext cx="7970726" cy="2386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16931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3-Implementing Interfaces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69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732" y="2784331"/>
            <a:ext cx="8993348" cy="2314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732" y="5098473"/>
            <a:ext cx="786765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3340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639" y="2719386"/>
            <a:ext cx="8463397" cy="3101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4123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3-Implementing Interfaces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70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730" y="2708395"/>
            <a:ext cx="6223288" cy="3240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47862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3-Implementing Interfaces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71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675" y="3117706"/>
            <a:ext cx="8752828" cy="1925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79071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3-Implementing Interfaces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72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51" y="2802081"/>
            <a:ext cx="5132676" cy="2761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2477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3-Implementing Interfaces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73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553" y="2702936"/>
            <a:ext cx="8096683" cy="295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24333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3-Implementing Interfaces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74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263" y="2479964"/>
            <a:ext cx="64770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263" y="4156364"/>
            <a:ext cx="64770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633" y="4156364"/>
            <a:ext cx="3461039" cy="1063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135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4-Understanding </a:t>
            </a:r>
            <a:r>
              <a:rPr lang="fr-FR" dirty="0" err="1">
                <a:solidFill>
                  <a:srgbClr val="FF0000"/>
                </a:solidFill>
              </a:rPr>
              <a:t>Polymorphism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75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30" y="2650115"/>
            <a:ext cx="8661871" cy="313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649932"/>
            <a:ext cx="33147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56375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4-Understanding </a:t>
            </a:r>
            <a:r>
              <a:rPr lang="fr-FR" dirty="0" err="1">
                <a:solidFill>
                  <a:srgbClr val="FF0000"/>
                </a:solidFill>
              </a:rPr>
              <a:t>Polymorphism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76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270" y="2262854"/>
            <a:ext cx="4867275" cy="367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781" y="4279324"/>
            <a:ext cx="4626552" cy="785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6336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4-Understanding </a:t>
            </a:r>
            <a:r>
              <a:rPr lang="fr-FR" dirty="0" err="1">
                <a:solidFill>
                  <a:srgbClr val="FF0000"/>
                </a:solidFill>
              </a:rPr>
              <a:t>Polymorphism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77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66" y="2835854"/>
            <a:ext cx="7626062" cy="1320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66" y="4155932"/>
            <a:ext cx="76200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6426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4-Understanding </a:t>
            </a:r>
            <a:r>
              <a:rPr lang="fr-FR" dirty="0" err="1">
                <a:solidFill>
                  <a:srgbClr val="FF0000"/>
                </a:solidFill>
              </a:rPr>
              <a:t>Polymorphism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78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624" y="2679989"/>
            <a:ext cx="8301903" cy="297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7710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4-Understanding </a:t>
            </a:r>
            <a:r>
              <a:rPr lang="fr-FR" dirty="0" err="1">
                <a:solidFill>
                  <a:srgbClr val="FF0000"/>
                </a:solidFill>
              </a:rPr>
              <a:t>Polymorphism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79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1" y="3382240"/>
            <a:ext cx="9370148" cy="1540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785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8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191" y="2662238"/>
            <a:ext cx="7391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8726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4-Understanding </a:t>
            </a:r>
            <a:r>
              <a:rPr lang="fr-FR" dirty="0" err="1">
                <a:solidFill>
                  <a:srgbClr val="FF0000"/>
                </a:solidFill>
              </a:rPr>
              <a:t>Polymorphism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80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404" y="2675659"/>
            <a:ext cx="61245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79623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4-Understanding </a:t>
            </a:r>
            <a:r>
              <a:rPr lang="fr-FR" dirty="0" err="1">
                <a:solidFill>
                  <a:srgbClr val="FF0000"/>
                </a:solidFill>
              </a:rPr>
              <a:t>Polymorphism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81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954" y="2605521"/>
            <a:ext cx="800100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5150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4-Understanding </a:t>
            </a:r>
            <a:r>
              <a:rPr lang="fr-FR" dirty="0" err="1">
                <a:solidFill>
                  <a:srgbClr val="FF0000"/>
                </a:solidFill>
              </a:rPr>
              <a:t>Polymorphism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82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431" y="3095623"/>
            <a:ext cx="9541356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43149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4-Understanding </a:t>
            </a:r>
            <a:r>
              <a:rPr lang="fr-FR" dirty="0" err="1">
                <a:solidFill>
                  <a:srgbClr val="FF0000"/>
                </a:solidFill>
              </a:rPr>
              <a:t>Polymorphism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83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724" y="2615046"/>
            <a:ext cx="774382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32930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4-Understanding </a:t>
            </a:r>
            <a:r>
              <a:rPr lang="fr-FR" dirty="0" err="1">
                <a:solidFill>
                  <a:srgbClr val="FF0000"/>
                </a:solidFill>
              </a:rPr>
              <a:t>Polymorphism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84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044" y="2781734"/>
            <a:ext cx="9006064" cy="280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10585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4-Understanding </a:t>
            </a:r>
            <a:r>
              <a:rPr lang="fr-FR" dirty="0" err="1">
                <a:solidFill>
                  <a:srgbClr val="FF0000"/>
                </a:solidFill>
              </a:rPr>
              <a:t>Polymorphism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85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700" y="2873085"/>
            <a:ext cx="9747165" cy="2641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1789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4-Understanding </a:t>
            </a:r>
            <a:r>
              <a:rPr lang="fr-FR" dirty="0" err="1">
                <a:solidFill>
                  <a:srgbClr val="FF0000"/>
                </a:solidFill>
              </a:rPr>
              <a:t>Polymorphism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86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7" y="2917248"/>
            <a:ext cx="96107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824" y="5298498"/>
            <a:ext cx="62960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402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4-Understanding </a:t>
            </a:r>
            <a:r>
              <a:rPr lang="fr-FR" dirty="0" err="1">
                <a:solidFill>
                  <a:srgbClr val="FF0000"/>
                </a:solidFill>
              </a:rPr>
              <a:t>Polymorphism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87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763981"/>
            <a:ext cx="9430073" cy="2348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5289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4-Understanding </a:t>
            </a:r>
            <a:r>
              <a:rPr lang="fr-FR" dirty="0" err="1">
                <a:solidFill>
                  <a:srgbClr val="FF0000"/>
                </a:solidFill>
              </a:rPr>
              <a:t>Polymorphism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88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2814638"/>
            <a:ext cx="10506075" cy="1632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12385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4-Understanding </a:t>
            </a:r>
            <a:r>
              <a:rPr lang="fr-FR" dirty="0" err="1">
                <a:solidFill>
                  <a:srgbClr val="FF0000"/>
                </a:solidFill>
              </a:rPr>
              <a:t>Polymorphism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027B6DE-7DFC-49AE-97DF-CDAFCB61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89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2" y="2655323"/>
            <a:ext cx="5266893" cy="3066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9535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45234A-2931-4E5D-BE8A-E194163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51" y="982132"/>
            <a:ext cx="9931791" cy="13038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1-Introducing Class </a:t>
            </a:r>
            <a:r>
              <a:rPr lang="fr-FR" dirty="0" err="1">
                <a:solidFill>
                  <a:srgbClr val="FF0000"/>
                </a:solidFill>
              </a:rPr>
              <a:t>Inheritance</a:t>
            </a:r>
            <a:r>
              <a:rPr lang="fr-FR" dirty="0">
                <a:solidFill>
                  <a:srgbClr val="FF0000"/>
                </a:solidFill>
              </a:rPr>
              <a:t>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5003EA7-6030-4EAD-9B1B-4EA2401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BDE94-4727-4585-B07D-29C32A2ADF6D}" type="slidenum">
              <a:rPr lang="fr-FR" smtClean="0"/>
              <a:t>9</a:t>
            </a:fld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52964E1-A9B8-4D65-8DB8-6F111D2C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572-F5B2-4EF4-9887-B32EC603CDE6}" type="datetime1">
              <a:rPr lang="fr-FR" smtClean="0"/>
              <a:t>23/06/2023</a:t>
            </a:fld>
            <a:endParaRPr lang="fr-FR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CFE9D47F-C437-4EB5-AB11-486EBB6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Chapter 5 : </a:t>
            </a:r>
            <a:r>
              <a:rPr lang="fr-FR" b="1" dirty="0"/>
              <a:t>Class Design           </a:t>
            </a:r>
            <a:r>
              <a:rPr lang="en-US" dirty="0"/>
              <a:t>                                                 </a:t>
            </a:r>
            <a:r>
              <a:rPr lang="en-US" dirty="0" err="1"/>
              <a:t>Dr</a:t>
            </a:r>
            <a:r>
              <a:rPr lang="en-US" dirty="0"/>
              <a:t> Mohamed Amine </a:t>
            </a:r>
            <a:r>
              <a:rPr lang="en-US" dirty="0" err="1"/>
              <a:t>Mezghich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817" y="2502042"/>
            <a:ext cx="8058583" cy="3455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1036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1961</TotalTime>
  <Words>1316</Words>
  <Application>Microsoft Office PowerPoint</Application>
  <PresentationFormat>Widescreen</PresentationFormat>
  <Paragraphs>391</Paragraphs>
  <Slides>89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3" baseType="lpstr">
      <vt:lpstr>Arial</vt:lpstr>
      <vt:lpstr>Calibri</vt:lpstr>
      <vt:lpstr>Garamond</vt:lpstr>
      <vt:lpstr>Organique</vt:lpstr>
      <vt:lpstr>OCP 11 Part 1 [1Z0-819]</vt:lpstr>
      <vt:lpstr>Chapter 5:Class Design</vt:lpstr>
      <vt:lpstr>Chapter 5:Class Design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1-Introducing Class Inheritance </vt:lpstr>
      <vt:lpstr>2-Creating Abstract Classes </vt:lpstr>
      <vt:lpstr>2-Creating Abstract Classes </vt:lpstr>
      <vt:lpstr>2-Creating Abstract Classes </vt:lpstr>
      <vt:lpstr>2-Creating Abstract Classes </vt:lpstr>
      <vt:lpstr>2-Creating Abstract Classes </vt:lpstr>
      <vt:lpstr>2-Creating Abstract Classes </vt:lpstr>
      <vt:lpstr>2-Creating Abstract Classes </vt:lpstr>
      <vt:lpstr>3-Implementing Interfaces </vt:lpstr>
      <vt:lpstr>3-Implementing Interfaces </vt:lpstr>
      <vt:lpstr>3-Implementing Interfaces </vt:lpstr>
      <vt:lpstr>3-Implementing Interfaces </vt:lpstr>
      <vt:lpstr>3-Implementing Interfaces </vt:lpstr>
      <vt:lpstr>3-Implementing Interfaces </vt:lpstr>
      <vt:lpstr>3-Implementing Interfaces </vt:lpstr>
      <vt:lpstr>3-Implementing Interfaces </vt:lpstr>
      <vt:lpstr>3-Implementing Interfaces </vt:lpstr>
      <vt:lpstr>3-Implementing Interfaces </vt:lpstr>
      <vt:lpstr>3-Implementing Interfaces </vt:lpstr>
      <vt:lpstr>3-Implementing Interfaces </vt:lpstr>
      <vt:lpstr>3-Implementing Interfaces </vt:lpstr>
      <vt:lpstr>3-Implementing Interfaces </vt:lpstr>
      <vt:lpstr>3-Implementing Interfaces </vt:lpstr>
      <vt:lpstr>3-Implementing Interfaces </vt:lpstr>
      <vt:lpstr>3-Implementing Interfaces </vt:lpstr>
      <vt:lpstr>3-Implementing Interfaces </vt:lpstr>
      <vt:lpstr>4-Understanding Polymorphism </vt:lpstr>
      <vt:lpstr>4-Understanding Polymorphism </vt:lpstr>
      <vt:lpstr>4-Understanding Polymorphism </vt:lpstr>
      <vt:lpstr>4-Understanding Polymorphism </vt:lpstr>
      <vt:lpstr>4-Understanding Polymorphism </vt:lpstr>
      <vt:lpstr>4-Understanding Polymorphism </vt:lpstr>
      <vt:lpstr>4-Understanding Polymorphism </vt:lpstr>
      <vt:lpstr>4-Understanding Polymorphism </vt:lpstr>
      <vt:lpstr>4-Understanding Polymorphism </vt:lpstr>
      <vt:lpstr>4-Understanding Polymorphism </vt:lpstr>
      <vt:lpstr>4-Understanding Polymorphism </vt:lpstr>
      <vt:lpstr>4-Understanding Polymorphism </vt:lpstr>
      <vt:lpstr>4-Understanding Polymorphism </vt:lpstr>
      <vt:lpstr>4-Understanding Polymorphism </vt:lpstr>
      <vt:lpstr>4-Understanding Polymorphism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OCP 1Z0-809</dc:title>
  <dc:creator>Mohamed Amine Mezghich</dc:creator>
  <cp:lastModifiedBy>amine</cp:lastModifiedBy>
  <cp:revision>271</cp:revision>
  <dcterms:created xsi:type="dcterms:W3CDTF">2018-08-30T10:23:28Z</dcterms:created>
  <dcterms:modified xsi:type="dcterms:W3CDTF">2023-06-23T18:18:33Z</dcterms:modified>
</cp:coreProperties>
</file>